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334" r:id="rId3"/>
    <p:sldId id="379" r:id="rId4"/>
    <p:sldId id="348" r:id="rId5"/>
    <p:sldId id="37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Valérie Angelucci" initials="VA" lastIdx="5" clrIdx="1">
    <p:extLst>
      <p:ext uri="{19B8F6BF-5375-455C-9EA6-DF929625EA0E}">
        <p15:presenceInfo xmlns:p15="http://schemas.microsoft.com/office/powerpoint/2012/main" userId="S::valerie.angelucci@hepl.ch::743d78a5-eaff-47fe-a400-8c4890fe8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6E5"/>
    <a:srgbClr val="00FDFF"/>
    <a:srgbClr val="AEB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/>
    <p:restoredTop sz="93594"/>
  </p:normalViewPr>
  <p:slideViewPr>
    <p:cSldViewPr snapToGrid="0" snapToObjects="1">
      <p:cViewPr varScale="1">
        <p:scale>
          <a:sx n="103" d="100"/>
          <a:sy n="103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990CE-2803-9F4E-BF01-FA643BF25BE9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E51D-1B86-374D-B64C-311DE7C44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DE51D-1B86-374D-B64C-311DE7C44A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68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DE51D-1B86-374D-B64C-311DE7C44A7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58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DE51D-1B86-374D-B64C-311DE7C44A7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5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6A6BB-86A3-524A-A093-8832FF339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564172-1BB8-0E41-9DD3-5AB652C0B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16F9DE-E51F-CF45-9069-6CA7A196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2BE9-6C94-234F-BB10-85B8226EFA89}" type="datetime1">
              <a:rPr lang="fr-CH" smtClean="0"/>
              <a:t>23.11.21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99EF5-B6B2-8C47-A396-2BFEAAE4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8BFA8-5E5C-504A-8769-2B9D9350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1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F98A1-FCDE-FC4F-ACF6-643F5C3B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D6CDE0-ECF6-E24A-B6AD-BDACE7540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E4C0F-54EF-0047-B674-3568C54E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DA42-2472-7642-A55F-73E323AC42EF}" type="datetime1">
              <a:rPr lang="fr-CH" smtClean="0"/>
              <a:t>23.11.21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BEB76-634A-5647-A95E-20CA5CDD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3A903A-9B91-E44D-AC66-50894587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89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D59F03-A839-BA43-9C2F-912871D19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CFC4BD-51E5-D843-BF49-7D1DBD678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28F048-1C69-BB48-9B23-98A450BA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741-BA8C-1244-9A9D-98B8434C4E01}" type="datetime1">
              <a:rPr lang="fr-CH" smtClean="0"/>
              <a:t>23.11.21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FF7D5E-5B37-2C49-91DB-358AC86E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35AE0-D91D-6140-ACC2-C617C863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783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7295E-AFCA-E346-8601-C6D37499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8D6DB9-853F-9F49-A3A4-36E3D519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47E90-80FB-D24B-A28E-07A84F0A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5BA-D30A-B246-AF8F-971B47E81D9D}" type="datetime1">
              <a:rPr lang="fr-CH" smtClean="0"/>
              <a:t>23.11.21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62ADC-AAC6-7347-A4F0-A318E199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62ECCD-36E8-4348-A272-D303D11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4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CCB4A-31E6-B748-8D4B-825C9BF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28CB24-9E0A-A641-9BDD-BD712D44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8D956-B58A-6847-9600-5BAC41AF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F4-55C2-EE45-9447-EBFD14FFBB77}" type="datetime1">
              <a:rPr lang="fr-CH" smtClean="0"/>
              <a:t>23.11.21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887AA5-2BEB-0448-8D29-5E07221F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85924-F401-3E41-9C8B-F41AD371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2DE65-E085-4443-8DE0-1D0E646B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64CCE3-9AF0-3F46-A9D5-3A57E90AA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1935A3-583B-194D-AE7E-1678160D7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30C89-E1D4-7940-B9BB-7010DD28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B4D2-A54E-744E-B46F-37EA962DD7E6}" type="datetime1">
              <a:rPr lang="fr-CH" smtClean="0"/>
              <a:t>23.11.21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EC86E0-C85C-2542-A32E-B340E942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B562E1-D948-144D-A2E0-C4D74B34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0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4981E-F443-F343-8245-4D600C48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FEDAC-6E21-7940-BB02-E3D96796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3E65B1-7F4A-FC4E-A6E4-7D4D18B0B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8C593C-A9A6-1C4A-9996-46A9384BB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CC6E3E-54FC-5840-9965-04C186B83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DFA285-5229-A24C-B5AC-40B515C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E031-02B9-1E4A-9A7B-654F849B08B8}" type="datetime1">
              <a:rPr lang="fr-CH" smtClean="0"/>
              <a:t>23.11.21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E583B-97B9-5E4E-A31D-C5133D3B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332D61-B27D-9646-A8BD-AE82ABAB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33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91202-9DDB-C44E-883A-3BC94B14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D12652-0CD0-B34E-B170-A65AF83E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90B4-57E3-B541-B40B-E510A52C18AC}" type="datetime1">
              <a:rPr lang="fr-CH" smtClean="0"/>
              <a:t>23.11.21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1E5BE5-98CA-4F40-B3C5-5E0E2C82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285913-2C75-4B42-9E66-788EB6CF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D873F5-E3EB-4443-8968-146294AE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C12C-A9B0-284A-BC60-EA71538431E7}" type="datetime1">
              <a:rPr lang="fr-CH" smtClean="0"/>
              <a:t>23.11.21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675A61-7992-0549-BDA8-831B0148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C0A4D-05C3-4B4F-831B-347AC2C0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9FC86-333A-E34F-86C6-65BC73C4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2B9F88-C0F5-7E43-8906-600D22E4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86F362-7AD8-A04E-9FE6-D7FD00677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35C381-733E-7740-B807-4399E06B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DAC7-95EF-8648-9806-453F3D5797F0}" type="datetime1">
              <a:rPr lang="fr-CH" smtClean="0"/>
              <a:t>23.11.21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68761-48AA-284B-8A93-DBCC1581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CAC96F-A84C-A449-B600-96E8AA6A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15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32992-3B91-FF4E-9401-17CE3483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98321D-42E5-A34E-8BBA-6198272E3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C916A5-287F-0549-88CD-EF04EA95F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AE1A14-E169-0A47-8CDB-AD6CF98F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CEC-4ADE-E746-974C-5B4BFB2F1960}" type="datetime1">
              <a:rPr lang="fr-CH" smtClean="0"/>
              <a:t>23.11.21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18DE2F-6093-994A-8A57-3A35FBF0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E53AE4-C595-3F46-A1CC-B2E1C82A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2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48CE3F-9FBA-7441-AFCA-34DFADC2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E12A39-8613-D74E-BB1D-6D1135E1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0009F-A300-2443-ACBF-9D7C1AC8D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2616-E6C1-DB40-9A89-1C971A7E91A3}" type="datetime1">
              <a:rPr lang="fr-CH" smtClean="0"/>
              <a:t>23.11.21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68874-A9D7-534F-A1D7-F7C9C7A3F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D15CEB-1363-B445-8F51-6D9D79E7F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AFE2-96E7-1045-987C-E314CAB41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1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ti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2FAA1608-5652-4414-A771-CA543CABD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961" y="3002360"/>
            <a:ext cx="153900" cy="16072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A8AAB7A-4C94-4580-8536-19E378796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693" y="2858584"/>
            <a:ext cx="153900" cy="1607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E3D07F-57DD-994A-84A5-43F54BE743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4655" y="2000161"/>
            <a:ext cx="3354412" cy="108256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BA6D43B-4FE5-C247-96AF-7CCC626FCE27}"/>
              </a:ext>
            </a:extLst>
          </p:cNvPr>
          <p:cNvGrpSpPr/>
          <p:nvPr/>
        </p:nvGrpSpPr>
        <p:grpSpPr>
          <a:xfrm>
            <a:off x="6371372" y="767710"/>
            <a:ext cx="5072360" cy="4181748"/>
            <a:chOff x="6372025" y="1172332"/>
            <a:chExt cx="4177756" cy="418174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C89E0EF-1847-481D-AC0B-F1B76C260FD5}"/>
                </a:ext>
              </a:extLst>
            </p:cNvPr>
            <p:cNvSpPr/>
            <p:nvPr/>
          </p:nvSpPr>
          <p:spPr>
            <a:xfrm>
              <a:off x="6374646" y="1172332"/>
              <a:ext cx="202436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CC7D22-A31D-4E95-8762-503C1FE98CA4}"/>
                </a:ext>
              </a:extLst>
            </p:cNvPr>
            <p:cNvSpPr/>
            <p:nvPr/>
          </p:nvSpPr>
          <p:spPr>
            <a:xfrm>
              <a:off x="6372025" y="2543932"/>
              <a:ext cx="202436" cy="13716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F671ADB-98CF-4027-BA13-C13BE4FC15C3}"/>
                </a:ext>
              </a:extLst>
            </p:cNvPr>
            <p:cNvSpPr/>
            <p:nvPr/>
          </p:nvSpPr>
          <p:spPr>
            <a:xfrm>
              <a:off x="6372025" y="3915985"/>
              <a:ext cx="202436" cy="137160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1C647D-684B-415E-B92D-9A9E75739259}"/>
                </a:ext>
              </a:extLst>
            </p:cNvPr>
            <p:cNvSpPr txBox="1"/>
            <p:nvPr/>
          </p:nvSpPr>
          <p:spPr>
            <a:xfrm>
              <a:off x="6872534" y="1381078"/>
              <a:ext cx="3677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0374B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 Les </a:t>
              </a:r>
              <a:r>
                <a:rPr lang="en-US" sz="2800" dirty="0" err="1">
                  <a:solidFill>
                    <a:srgbClr val="30374B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activités</a:t>
              </a:r>
              <a:r>
                <a:rPr lang="en-US" sz="2800" dirty="0">
                  <a:solidFill>
                    <a:srgbClr val="30374B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 </a:t>
              </a:r>
              <a:r>
                <a:rPr lang="en-US" sz="2800" dirty="0" err="1">
                  <a:solidFill>
                    <a:srgbClr val="30374B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l’an</a:t>
              </a:r>
              <a:r>
                <a:rPr lang="en-US" sz="2800" dirty="0">
                  <a:solidFill>
                    <a:srgbClr val="30374B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passé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6B3F2F-E604-439A-ACDB-A1EFDE80B749}"/>
                </a:ext>
              </a:extLst>
            </p:cNvPr>
            <p:cNvSpPr txBox="1"/>
            <p:nvPr/>
          </p:nvSpPr>
          <p:spPr>
            <a:xfrm>
              <a:off x="6815967" y="2937553"/>
              <a:ext cx="3602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solidFill>
                    <a:srgbClr val="30374B"/>
                  </a:solidFill>
                  <a:latin typeface="Oswald" panose="02000503000000000000" pitchFamily="2" charset="0"/>
                </a:defRPr>
              </a:lvl1pPr>
            </a:lstStyle>
            <a:p>
              <a:r>
                <a:rPr lang="en-US" b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2. </a:t>
              </a:r>
              <a:r>
                <a:rPr lang="en-US" b="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L’activité</a:t>
              </a:r>
              <a:r>
                <a:rPr lang="en-US" b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b="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d’aujourd’hui</a:t>
              </a:r>
              <a:endParaRPr lang="en-US" b="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1" name="TextBox 56">
              <a:extLst>
                <a:ext uri="{FF2B5EF4-FFF2-40B4-BE49-F238E27FC236}">
                  <a16:creationId xmlns:a16="http://schemas.microsoft.com/office/drawing/2014/main" id="{D79A8F62-ABA2-FF4E-BB8D-FC81AE211FF6}"/>
                </a:ext>
              </a:extLst>
            </p:cNvPr>
            <p:cNvSpPr txBox="1"/>
            <p:nvPr/>
          </p:nvSpPr>
          <p:spPr>
            <a:xfrm>
              <a:off x="6872534" y="4399973"/>
              <a:ext cx="35979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solidFill>
                    <a:srgbClr val="30374B"/>
                  </a:solidFill>
                  <a:latin typeface="Oswald" panose="02000503000000000000" pitchFamily="2" charset="0"/>
                </a:defRPr>
              </a:lvl1pPr>
            </a:lstStyle>
            <a:p>
              <a:r>
                <a:rPr lang="en-US" b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3. Les </a:t>
              </a:r>
              <a:r>
                <a:rPr lang="en-US" b="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webminaires</a:t>
              </a:r>
              <a:r>
                <a:rPr lang="en-US" b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pour le </a:t>
              </a:r>
              <a:r>
                <a:rPr lang="en-US" b="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futur</a:t>
              </a:r>
              <a:endParaRPr lang="en-US" b="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A9B6D8D-D04A-F046-BFCB-BBC990E522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1843" y="5515796"/>
            <a:ext cx="3060993" cy="11618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1B8160-83BC-9E4D-B8F0-642673ACDF9F}"/>
              </a:ext>
            </a:extLst>
          </p:cNvPr>
          <p:cNvSpPr txBox="1"/>
          <p:nvPr/>
        </p:nvSpPr>
        <p:spPr>
          <a:xfrm>
            <a:off x="5688222" y="5912047"/>
            <a:ext cx="600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Séminaire créatif le 22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01823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4">
            <a:extLst>
              <a:ext uri="{FF2B5EF4-FFF2-40B4-BE49-F238E27FC236}">
                <a16:creationId xmlns:a16="http://schemas.microsoft.com/office/drawing/2014/main" id="{22E2BDB4-5834-5140-8455-FBA8E2EE40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207" y="586724"/>
            <a:ext cx="109250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cap="small" dirty="0">
              <a:latin typeface="+mj-lt"/>
            </a:endParaRP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40B36CF1-30CD-DE44-8FBF-16FFCCF2F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349" y="0"/>
            <a:ext cx="7160408" cy="6647738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982741-0E82-C049-A4B8-6F4B04BB55D6}"/>
              </a:ext>
            </a:extLst>
          </p:cNvPr>
          <p:cNvSpPr/>
          <p:nvPr/>
        </p:nvSpPr>
        <p:spPr>
          <a:xfrm>
            <a:off x="144224" y="365125"/>
            <a:ext cx="245785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FEB3D4C-264F-894C-A995-298693EB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9ED28B-CE93-8D41-8791-05D90C421164}"/>
              </a:ext>
            </a:extLst>
          </p:cNvPr>
          <p:cNvSpPr txBox="1"/>
          <p:nvPr/>
        </p:nvSpPr>
        <p:spPr>
          <a:xfrm>
            <a:off x="699415" y="2953265"/>
            <a:ext cx="185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7030A0"/>
                </a:solidFill>
              </a:rPr>
              <a:t>Suite au lac à l’épaule</a:t>
            </a:r>
          </a:p>
        </p:txBody>
      </p:sp>
    </p:spTree>
    <p:extLst>
      <p:ext uri="{BB962C8B-B14F-4D97-AF65-F5344CB8AC3E}">
        <p14:creationId xmlns:p14="http://schemas.microsoft.com/office/powerpoint/2010/main" val="258352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4">
            <a:extLst>
              <a:ext uri="{FF2B5EF4-FFF2-40B4-BE49-F238E27FC236}">
                <a16:creationId xmlns:a16="http://schemas.microsoft.com/office/drawing/2014/main" id="{22E2BDB4-5834-5140-8455-FBA8E2EE40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207" y="586724"/>
            <a:ext cx="109250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>
                <a:latin typeface="+mj-lt"/>
              </a:rPr>
              <a:t>Les </a:t>
            </a:r>
            <a:r>
              <a:rPr lang="en-US" sz="3200" b="1" cap="small" dirty="0" err="1">
                <a:latin typeface="+mj-lt"/>
              </a:rPr>
              <a:t>activités</a:t>
            </a:r>
            <a:r>
              <a:rPr lang="en-US" sz="3200" b="1" cap="small" dirty="0">
                <a:latin typeface="+mj-lt"/>
              </a:rPr>
              <a:t> de </a:t>
            </a:r>
            <a:r>
              <a:rPr lang="en-US" sz="3200" b="1" cap="small" dirty="0" err="1">
                <a:latin typeface="+mj-lt"/>
              </a:rPr>
              <a:t>L’an</a:t>
            </a:r>
            <a:r>
              <a:rPr lang="en-US" sz="3200" b="1" cap="small" dirty="0">
                <a:latin typeface="+mj-lt"/>
              </a:rPr>
              <a:t> passé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82741-0E82-C049-A4B8-6F4B04BB55D6}"/>
              </a:ext>
            </a:extLst>
          </p:cNvPr>
          <p:cNvSpPr/>
          <p:nvPr/>
        </p:nvSpPr>
        <p:spPr>
          <a:xfrm>
            <a:off x="144224" y="365125"/>
            <a:ext cx="245785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FEB3D4C-264F-894C-A995-298693EB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E2-96E7-1045-987C-E314CAB412F7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C15FFDE-1463-B040-B444-E783F402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85" y="1400038"/>
            <a:ext cx="10515600" cy="5149021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solidFill>
                  <a:srgbClr val="7030A0"/>
                </a:solidFill>
              </a:rPr>
              <a:t>Séminaire créatif 1: qui sommes-nous? Sur quoi travaillons-nous? Création de l’arbre</a:t>
            </a:r>
          </a:p>
          <a:p>
            <a:r>
              <a:rPr lang="fr-CH" dirty="0">
                <a:solidFill>
                  <a:schemeClr val="accent6">
                    <a:lumMod val="75000"/>
                  </a:schemeClr>
                </a:solidFill>
              </a:rPr>
              <a:t>Création des dispositifs d’accompagnement (aucune sollicitation encore)</a:t>
            </a:r>
          </a:p>
          <a:p>
            <a:r>
              <a:rPr lang="fr-CH" dirty="0" err="1">
                <a:solidFill>
                  <a:srgbClr val="FF0000"/>
                </a:solidFill>
              </a:rPr>
              <a:t>Webminaire</a:t>
            </a:r>
            <a:r>
              <a:rPr lang="fr-CH" dirty="0">
                <a:solidFill>
                  <a:srgbClr val="FF0000"/>
                </a:solidFill>
              </a:rPr>
              <a:t> thématique: colloque du </a:t>
            </a:r>
            <a:r>
              <a:rPr lang="fr-CH" dirty="0" err="1">
                <a:solidFill>
                  <a:srgbClr val="FF0000"/>
                </a:solidFill>
              </a:rPr>
              <a:t>lasalé</a:t>
            </a:r>
            <a:endParaRPr lang="fr-CH" dirty="0">
              <a:solidFill>
                <a:srgbClr val="FF0000"/>
              </a:solidFill>
            </a:endParaRPr>
          </a:p>
          <a:p>
            <a:r>
              <a:rPr lang="fr-CH" dirty="0" err="1">
                <a:solidFill>
                  <a:srgbClr val="FF0000"/>
                </a:solidFill>
              </a:rPr>
              <a:t>Webminaire</a:t>
            </a:r>
            <a:r>
              <a:rPr lang="fr-CH" dirty="0">
                <a:solidFill>
                  <a:srgbClr val="FF0000"/>
                </a:solidFill>
              </a:rPr>
              <a:t> famille de juin: préparé avec des familles mais pas assez de public visé: à reprendre</a:t>
            </a:r>
          </a:p>
          <a:p>
            <a:r>
              <a:rPr lang="fr-CH" dirty="0">
                <a:solidFill>
                  <a:srgbClr val="0070C0"/>
                </a:solidFill>
              </a:rPr>
              <a:t>Développement de ressources: écriture de 2 textes: du décrochage à l’accrochage et de l’accrochage aux alliances (en cours)</a:t>
            </a:r>
          </a:p>
          <a:p>
            <a:r>
              <a:rPr lang="fr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Développement de recherche</a:t>
            </a:r>
          </a:p>
          <a:p>
            <a:pPr lvl="1"/>
            <a:r>
              <a:rPr lang="fr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UDL  à </a:t>
            </a:r>
            <a:r>
              <a:rPr lang="fr-CH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Genolier</a:t>
            </a:r>
            <a:endParaRPr lang="fr-C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un ouvrage </a:t>
            </a:r>
            <a:r>
              <a:rPr lang="fr-CH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Intégration, Inclusion, Inégalité(s) scolaires : Dix ans après le premier Colloque IIS, où en sommes-nous ? Quel chemin reste-t-il à parcourir ? Une recension d’avis d’experts dans un ouvrage collectif afin de structurer une poursuite du travail dans la réduction des inégalités</a:t>
            </a:r>
          </a:p>
          <a:p>
            <a:pPr lvl="1"/>
            <a:r>
              <a:rPr lang="fr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Un centre de recherches participatives ressource famille-communauté éducative-milieu scolaire: en cours</a:t>
            </a:r>
          </a:p>
          <a:p>
            <a:endParaRPr lang="fr-C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5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1949F3E-550F-4FAD-9864-FA2A5776E4FF}"/>
              </a:ext>
            </a:extLst>
          </p:cNvPr>
          <p:cNvSpPr txBox="1"/>
          <p:nvPr/>
        </p:nvSpPr>
        <p:spPr>
          <a:xfrm>
            <a:off x="699574" y="469962"/>
            <a:ext cx="112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err="1">
                <a:latin typeface="+mj-lt"/>
                <a:cs typeface="Arial" pitchFamily="34" charset="0"/>
              </a:rPr>
              <a:t>Aujourd’hui</a:t>
            </a:r>
            <a:endParaRPr lang="en-US" sz="2400" b="1" cap="small" dirty="0">
              <a:latin typeface="+mj-lt"/>
              <a:cs typeface="Arial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5B1C6B-3537-0141-8952-F839CB8A7187}"/>
              </a:ext>
            </a:extLst>
          </p:cNvPr>
          <p:cNvCxnSpPr>
            <a:cxnSpLocks/>
          </p:cNvCxnSpPr>
          <p:nvPr/>
        </p:nvCxnSpPr>
        <p:spPr>
          <a:xfrm>
            <a:off x="3791374" y="1923729"/>
            <a:ext cx="0" cy="4409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A011EA-0543-1742-88FC-5F3A6857CAE4}"/>
              </a:ext>
            </a:extLst>
          </p:cNvPr>
          <p:cNvSpPr>
            <a:spLocks noChangeAspect="1"/>
          </p:cNvSpPr>
          <p:nvPr/>
        </p:nvSpPr>
        <p:spPr>
          <a:xfrm>
            <a:off x="450819" y="4084735"/>
            <a:ext cx="2967793" cy="10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</a:rPr>
              <a:t>Faire connaissance avec les nouveaux membres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A39A24-1D3B-B04F-817E-3572068F8AD8}"/>
              </a:ext>
            </a:extLst>
          </p:cNvPr>
          <p:cNvSpPr>
            <a:spLocks noChangeAspect="1"/>
          </p:cNvSpPr>
          <p:nvPr/>
        </p:nvSpPr>
        <p:spPr>
          <a:xfrm>
            <a:off x="533156" y="1237929"/>
            <a:ext cx="2327512" cy="10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+mj-lt"/>
              </a:rPr>
              <a:t>Activité collaborative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16A9498-A45B-8F4A-8678-ACA82B4BD07A}"/>
              </a:ext>
            </a:extLst>
          </p:cNvPr>
          <p:cNvSpPr>
            <a:spLocks noChangeAspect="1"/>
          </p:cNvSpPr>
          <p:nvPr/>
        </p:nvSpPr>
        <p:spPr>
          <a:xfrm>
            <a:off x="4103255" y="4542993"/>
            <a:ext cx="6761161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+mj-lt"/>
              </a:rPr>
              <a:t>Les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webminaires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se préparent avec les groupes concernés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674283-C683-4642-BD16-B77A6562BBFB}"/>
              </a:ext>
            </a:extLst>
          </p:cNvPr>
          <p:cNvSpPr>
            <a:spLocks noChangeAspect="1"/>
          </p:cNvSpPr>
          <p:nvPr/>
        </p:nvSpPr>
        <p:spPr>
          <a:xfrm>
            <a:off x="8058136" y="2208187"/>
            <a:ext cx="3873683" cy="1797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 sous-groupe discuter d’un ou deux thèmes et des partenaires qu’on inviterait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B844C5-E9F1-8241-86D9-84ECE1C4117A}"/>
              </a:ext>
            </a:extLst>
          </p:cNvPr>
          <p:cNvSpPr/>
          <p:nvPr/>
        </p:nvSpPr>
        <p:spPr>
          <a:xfrm>
            <a:off x="84593" y="552129"/>
            <a:ext cx="245785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0257D3-D643-5944-998D-A1C772A88AAF}"/>
              </a:ext>
            </a:extLst>
          </p:cNvPr>
          <p:cNvSpPr txBox="1"/>
          <p:nvPr/>
        </p:nvSpPr>
        <p:spPr>
          <a:xfrm>
            <a:off x="4295485" y="3343702"/>
            <a:ext cx="283940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Utilisation de </a:t>
            </a:r>
            <a:r>
              <a:rPr lang="fr-CH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Trello</a:t>
            </a:r>
            <a:endParaRPr lang="fr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DA52A0-92B4-B647-844E-D93A9F4CAD28}"/>
              </a:ext>
            </a:extLst>
          </p:cNvPr>
          <p:cNvSpPr>
            <a:spLocks noChangeAspect="1"/>
          </p:cNvSpPr>
          <p:nvPr/>
        </p:nvSpPr>
        <p:spPr>
          <a:xfrm>
            <a:off x="4459388" y="404905"/>
            <a:ext cx="3273223" cy="1518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+mj-lt"/>
              </a:rPr>
              <a:t>Trouver les thèmes des prochains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webminaires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et qui les organise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96602-C43F-3847-AF7A-EEB6A9B326B3}"/>
              </a:ext>
            </a:extLst>
          </p:cNvPr>
          <p:cNvSpPr>
            <a:spLocks noChangeAspect="1"/>
          </p:cNvSpPr>
          <p:nvPr/>
        </p:nvSpPr>
        <p:spPr>
          <a:xfrm>
            <a:off x="8058136" y="404905"/>
            <a:ext cx="3273223" cy="1518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+mj-lt"/>
              </a:rPr>
              <a:t>Trouver les thèmes du prochain colloque</a:t>
            </a:r>
          </a:p>
        </p:txBody>
      </p:sp>
    </p:spTree>
    <p:extLst>
      <p:ext uri="{BB962C8B-B14F-4D97-AF65-F5344CB8AC3E}">
        <p14:creationId xmlns:p14="http://schemas.microsoft.com/office/powerpoint/2010/main" val="93533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4">
            <a:extLst>
              <a:ext uri="{FF2B5EF4-FFF2-40B4-BE49-F238E27FC236}">
                <a16:creationId xmlns:a16="http://schemas.microsoft.com/office/drawing/2014/main" id="{103AC55A-45D9-284B-A559-DB7476DBB831}"/>
              </a:ext>
            </a:extLst>
          </p:cNvPr>
          <p:cNvSpPr txBox="1">
            <a:spLocks/>
          </p:cNvSpPr>
          <p:nvPr/>
        </p:nvSpPr>
        <p:spPr>
          <a:xfrm>
            <a:off x="838200" y="285888"/>
            <a:ext cx="10515600" cy="60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3200" b="1" cap="small" dirty="0"/>
              <a:t>Dans le </a:t>
            </a:r>
            <a:r>
              <a:rPr lang="en-US" altLang="ko-KR" sz="3200" b="1" cap="small" dirty="0" err="1"/>
              <a:t>futur</a:t>
            </a:r>
            <a:endParaRPr lang="en-US" altLang="ko-KR" sz="3200" b="1" cap="smal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203B6-800B-1E47-9E59-B026532ED0BE}"/>
              </a:ext>
            </a:extLst>
          </p:cNvPr>
          <p:cNvSpPr/>
          <p:nvPr/>
        </p:nvSpPr>
        <p:spPr>
          <a:xfrm>
            <a:off x="111902" y="389022"/>
            <a:ext cx="245785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F9671F-E7FF-8443-A3BB-CC14C7219BD1}"/>
              </a:ext>
            </a:extLst>
          </p:cNvPr>
          <p:cNvSpPr txBox="1"/>
          <p:nvPr/>
        </p:nvSpPr>
        <p:spPr>
          <a:xfrm>
            <a:off x="0" y="2305615"/>
            <a:ext cx="35932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Thèmes des </a:t>
            </a:r>
            <a:r>
              <a:rPr lang="fr-CH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webminaires</a:t>
            </a:r>
            <a:r>
              <a:rPr lang="fr-CH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envisagés et des thèmes pour le prochain colloque.</a:t>
            </a:r>
            <a:endParaRPr lang="fr-CH" sz="2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EC89A74-C89C-614D-8D26-C410C0017092}"/>
              </a:ext>
            </a:extLst>
          </p:cNvPr>
          <p:cNvCxnSpPr>
            <a:cxnSpLocks/>
          </p:cNvCxnSpPr>
          <p:nvPr/>
        </p:nvCxnSpPr>
        <p:spPr>
          <a:xfrm>
            <a:off x="4008350" y="1555643"/>
            <a:ext cx="0" cy="4409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F23EE3B-76CF-8E43-936C-380D1DCF1263}"/>
              </a:ext>
            </a:extLst>
          </p:cNvPr>
          <p:cNvSpPr txBox="1"/>
          <p:nvPr/>
        </p:nvSpPr>
        <p:spPr>
          <a:xfrm>
            <a:off x="4489154" y="1599200"/>
            <a:ext cx="65207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Rappel les </a:t>
            </a:r>
            <a:r>
              <a:rPr lang="fr-CH" dirty="0" err="1"/>
              <a:t>webminaires</a:t>
            </a:r>
            <a:r>
              <a:rPr lang="fr-CH" dirty="0"/>
              <a:t> ne sont pas des conférences mais des point de démarrage: initier la discussion.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Espace de diffusion sur le site: ressources: plaquettes: l’espace est déjà prévu.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Synthèses des </a:t>
            </a:r>
            <a:r>
              <a:rPr lang="fr-CH" dirty="0" err="1"/>
              <a:t>webminaires</a:t>
            </a:r>
            <a:r>
              <a:rPr lang="fr-CH" dirty="0"/>
              <a:t> seront mises  sur le site pour ne pas multiplier les supports.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Capsule vidéo série de témoignages avec les personnes du terrain et les jeunes seront à la base de tout </a:t>
            </a:r>
            <a:r>
              <a:rPr lang="fr-CH" dirty="0" err="1"/>
              <a:t>webminaire</a:t>
            </a:r>
            <a:r>
              <a:rPr lang="fr-CH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Webminaires</a:t>
            </a:r>
            <a:r>
              <a:rPr lang="fr-CH"/>
              <a:t> à </a:t>
            </a:r>
            <a:r>
              <a:rPr lang="fr-CH" dirty="0"/>
              <a:t>mettre en ligne ou non? (questions éthiques, liberté de parole)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Pour le prochain </a:t>
            </a:r>
            <a:r>
              <a:rPr lang="fr-CH" dirty="0" err="1"/>
              <a:t>webminaire</a:t>
            </a:r>
            <a:r>
              <a:rPr lang="fr-CH" dirty="0"/>
              <a:t>: aller faire des vidéos d’élèves: pour point de départ ou partir de vidéos existantes: le groupe va réfléchir à l’organisation et aux experts.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A13C12-24C3-4740-ACAD-D68489CE4FE1}"/>
              </a:ext>
            </a:extLst>
          </p:cNvPr>
          <p:cNvSpPr txBox="1"/>
          <p:nvPr/>
        </p:nvSpPr>
        <p:spPr>
          <a:xfrm>
            <a:off x="3818238" y="389022"/>
            <a:ext cx="753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Un thème pour 2 ans environ : Voix des jeunes alliances, accrochage, décrochage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134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</TotalTime>
  <Words>370</Words>
  <Application>Microsoft Macintosh PowerPoint</Application>
  <PresentationFormat>Grand écran</PresentationFormat>
  <Paragraphs>37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Les activités de L’an passé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Angelucci</dc:creator>
  <cp:lastModifiedBy>Microsoft Office User</cp:lastModifiedBy>
  <cp:revision>97</cp:revision>
  <dcterms:created xsi:type="dcterms:W3CDTF">2020-09-24T13:32:37Z</dcterms:created>
  <dcterms:modified xsi:type="dcterms:W3CDTF">2021-11-23T06:51:05Z</dcterms:modified>
</cp:coreProperties>
</file>